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063" r:id="rId2"/>
    <p:sldId id="1065" r:id="rId3"/>
    <p:sldId id="1066" r:id="rId4"/>
  </p:sldIdLst>
  <p:sldSz cx="9144000" cy="6858000" type="screen4x3"/>
  <p:notesSz cx="6858000" cy="9945688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ennink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427A"/>
    <a:srgbClr val="FF99FF"/>
    <a:srgbClr val="CCFF99"/>
    <a:srgbClr val="FF9900"/>
    <a:srgbClr val="66FF99"/>
    <a:srgbClr val="BF5D95"/>
    <a:srgbClr val="B74988"/>
    <a:srgbClr val="AD458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28" autoAdjust="0"/>
  </p:normalViewPr>
  <p:slideViewPr>
    <p:cSldViewPr>
      <p:cViewPr>
        <p:scale>
          <a:sx n="66" d="100"/>
          <a:sy n="66" d="100"/>
        </p:scale>
        <p:origin x="-1506" y="-180"/>
      </p:cViewPr>
      <p:guideLst>
        <p:guide orient="horz" pos="3974"/>
        <p:guide pos="15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065"/>
            <a:ext cx="2971800" cy="497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065"/>
            <a:ext cx="2971800" cy="497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A4F2494-5610-4151-8082-9505F61F234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768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3183"/>
            <a:ext cx="5029200" cy="4476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065"/>
            <a:ext cx="2971800" cy="497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065"/>
            <a:ext cx="2971800" cy="497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867C71C-A9C3-4E36-8E50-509EB711346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5534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28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733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09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405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7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938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9984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33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35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81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781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0553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81129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4859338" y="4652963"/>
            <a:ext cx="2808287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1116013" y="4508500"/>
            <a:ext cx="6840537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036" name="Picture 12" descr="netzC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948363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3715658" y="5949950"/>
            <a:ext cx="4240892" cy="53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20000"/>
              </a:spcBef>
            </a:pPr>
            <a:r>
              <a:rPr lang="de-DE" sz="1300" dirty="0"/>
              <a:t>Christine </a:t>
            </a:r>
            <a:r>
              <a:rPr lang="de-DE" sz="1300" dirty="0" smtClean="0"/>
              <a:t>Brenninkmeyer</a:t>
            </a:r>
          </a:p>
          <a:p>
            <a:pPr algn="r">
              <a:spcBef>
                <a:spcPct val="20000"/>
              </a:spcBef>
            </a:pPr>
            <a:r>
              <a:rPr lang="de-DE" sz="1300" dirty="0" smtClean="0"/>
              <a:t>Department of  Farm </a:t>
            </a:r>
            <a:r>
              <a:rPr lang="de-DE" sz="1300" dirty="0"/>
              <a:t>Animal Behaviour and </a:t>
            </a:r>
            <a:r>
              <a:rPr lang="de-DE" sz="1300" dirty="0" smtClean="0"/>
              <a:t>Husbandry</a:t>
            </a:r>
            <a:endParaRPr lang="de-DE" sz="1300" dirty="0"/>
          </a:p>
        </p:txBody>
      </p:sp>
      <p:sp>
        <p:nvSpPr>
          <p:cNvPr id="1038" name="Line 14"/>
          <p:cNvSpPr>
            <a:spLocks noChangeShapeType="1"/>
          </p:cNvSpPr>
          <p:nvPr userDrawn="1"/>
        </p:nvSpPr>
        <p:spPr bwMode="auto">
          <a:xfrm flipH="1">
            <a:off x="554038" y="5949950"/>
            <a:ext cx="7288212" cy="0"/>
          </a:xfrm>
          <a:prstGeom prst="line">
            <a:avLst/>
          </a:prstGeom>
          <a:noFill/>
          <a:ln w="9525">
            <a:solidFill>
              <a:srgbClr val="A4427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1116013" y="549275"/>
            <a:ext cx="691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sz="2400">
              <a:latin typeface="Times New Roman" pitchFamily="18" charset="0"/>
            </a:endParaRPr>
          </a:p>
        </p:txBody>
      </p:sp>
      <p:pic>
        <p:nvPicPr>
          <p:cNvPr id="1045" name="Picture 2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87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Logo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6497638"/>
            <a:ext cx="3600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10842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dirty="0">
                <a:solidFill>
                  <a:srgbClr val="A4427A"/>
                </a:solidFill>
              </a:rPr>
              <a:t>HealthyHens</a:t>
            </a:r>
          </a:p>
        </p:txBody>
      </p:sp>
      <p:sp>
        <p:nvSpPr>
          <p:cNvPr id="1087491" name="AutoShape 3"/>
          <p:cNvSpPr>
            <a:spLocks noChangeArrowheads="1"/>
          </p:cNvSpPr>
          <p:nvPr/>
        </p:nvSpPr>
        <p:spPr bwMode="auto">
          <a:xfrm>
            <a:off x="3492500" y="3789363"/>
            <a:ext cx="2160588" cy="936625"/>
          </a:xfrm>
          <a:prstGeom prst="roundRect">
            <a:avLst>
              <a:gd name="adj" fmla="val 16667"/>
            </a:avLst>
          </a:prstGeom>
          <a:solidFill>
            <a:srgbClr val="FF99CC">
              <a:alpha val="5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sz="2000">
                <a:latin typeface="Arial" charset="0"/>
              </a:rPr>
              <a:t>WP3: Feather and</a:t>
            </a:r>
          </a:p>
          <a:p>
            <a:r>
              <a:rPr lang="de-DE" sz="2000">
                <a:latin typeface="Arial" charset="0"/>
              </a:rPr>
              <a:t> injurious pecking</a:t>
            </a:r>
          </a:p>
        </p:txBody>
      </p:sp>
      <p:sp>
        <p:nvSpPr>
          <p:cNvPr id="1087492" name="AutoShape 4"/>
          <p:cNvSpPr>
            <a:spLocks noChangeArrowheads="1"/>
          </p:cNvSpPr>
          <p:nvPr/>
        </p:nvSpPr>
        <p:spPr bwMode="auto">
          <a:xfrm>
            <a:off x="2771775" y="4941888"/>
            <a:ext cx="3600450" cy="863600"/>
          </a:xfrm>
          <a:prstGeom prst="roundRect">
            <a:avLst>
              <a:gd name="adj" fmla="val 16667"/>
            </a:avLst>
          </a:prstGeom>
          <a:solidFill>
            <a:srgbClr val="FF99CC">
              <a:alpha val="5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sz="2000" dirty="0">
                <a:latin typeface="Arial" charset="0"/>
              </a:rPr>
              <a:t>WP4: Other health problems </a:t>
            </a:r>
          </a:p>
          <a:p>
            <a:r>
              <a:rPr lang="de-DE" sz="2000" dirty="0">
                <a:latin typeface="Arial" charset="0"/>
              </a:rPr>
              <a:t>(e.g. keel bone and foot lesions)</a:t>
            </a:r>
          </a:p>
        </p:txBody>
      </p:sp>
      <p:sp>
        <p:nvSpPr>
          <p:cNvPr id="1087493" name="AutoShape 5"/>
          <p:cNvSpPr>
            <a:spLocks noChangeArrowheads="1"/>
          </p:cNvSpPr>
          <p:nvPr/>
        </p:nvSpPr>
        <p:spPr bwMode="auto">
          <a:xfrm>
            <a:off x="3348038" y="1628775"/>
            <a:ext cx="2374900" cy="863600"/>
          </a:xfrm>
          <a:prstGeom prst="roundRect">
            <a:avLst>
              <a:gd name="adj" fmla="val 16667"/>
            </a:avLst>
          </a:prstGeom>
          <a:solidFill>
            <a:srgbClr val="FF99CC">
              <a:alpha val="5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sz="2000">
                <a:latin typeface="Arial" charset="0"/>
              </a:rPr>
              <a:t>WP1: </a:t>
            </a:r>
          </a:p>
          <a:p>
            <a:r>
              <a:rPr lang="de-DE" sz="2000">
                <a:latin typeface="Arial" charset="0"/>
              </a:rPr>
              <a:t>Parasite infestation</a:t>
            </a:r>
          </a:p>
        </p:txBody>
      </p:sp>
      <p:sp>
        <p:nvSpPr>
          <p:cNvPr id="1087494" name="AutoShape 6"/>
          <p:cNvSpPr>
            <a:spLocks noChangeArrowheads="1"/>
          </p:cNvSpPr>
          <p:nvPr/>
        </p:nvSpPr>
        <p:spPr bwMode="auto">
          <a:xfrm>
            <a:off x="3348038" y="2708275"/>
            <a:ext cx="2376487" cy="865188"/>
          </a:xfrm>
          <a:prstGeom prst="roundRect">
            <a:avLst>
              <a:gd name="adj" fmla="val 16667"/>
            </a:avLst>
          </a:prstGeom>
          <a:solidFill>
            <a:srgbClr val="FF99CC">
              <a:alpha val="5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sz="2000">
                <a:latin typeface="Arial" charset="0"/>
              </a:rPr>
              <a:t>WP2: Use of </a:t>
            </a:r>
          </a:p>
          <a:p>
            <a:r>
              <a:rPr lang="de-DE" sz="2000">
                <a:latin typeface="Arial" charset="0"/>
              </a:rPr>
              <a:t>free range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179388" y="1628775"/>
            <a:ext cx="3170237" cy="3959225"/>
            <a:chOff x="179388" y="1628775"/>
            <a:chExt cx="3170237" cy="3959225"/>
          </a:xfrm>
        </p:grpSpPr>
        <p:sp>
          <p:nvSpPr>
            <p:cNvPr id="1087495" name="AutoShape 7"/>
            <p:cNvSpPr>
              <a:spLocks noChangeArrowheads="1"/>
            </p:cNvSpPr>
            <p:nvPr/>
          </p:nvSpPr>
          <p:spPr bwMode="auto">
            <a:xfrm>
              <a:off x="179388" y="1628775"/>
              <a:ext cx="1871662" cy="3959225"/>
            </a:xfrm>
            <a:prstGeom prst="roundRect">
              <a:avLst>
                <a:gd name="adj" fmla="val 16667"/>
              </a:avLst>
            </a:prstGeom>
            <a:solidFill>
              <a:srgbClr val="FF99CC">
                <a:alpha val="30000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Husbandry</a:t>
              </a:r>
            </a:p>
            <a:p>
              <a:endParaRPr lang="de-DE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endParaRPr>
            </a:p>
            <a:p>
              <a:r>
                <a:rPr lang="de-DE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Feeding</a:t>
              </a:r>
            </a:p>
            <a:p>
              <a:endParaRPr lang="de-DE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endParaRPr>
            </a:p>
            <a:p>
              <a:r>
                <a:rPr lang="de-DE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Hygiene</a:t>
              </a:r>
            </a:p>
            <a:p>
              <a:endParaRPr lang="de-DE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endParaRPr>
            </a:p>
            <a:p>
              <a:r>
                <a:rPr lang="de-DE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other </a:t>
              </a:r>
            </a:p>
            <a:p>
              <a:r>
                <a:rPr lang="de-DE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Management</a:t>
              </a:r>
            </a:p>
            <a:p>
              <a:endParaRPr lang="de-DE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endParaRPr>
            </a:p>
            <a:p>
              <a:r>
                <a:rPr lang="de-DE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(Genetics)</a:t>
              </a:r>
            </a:p>
          </p:txBody>
        </p:sp>
        <p:sp>
          <p:nvSpPr>
            <p:cNvPr id="1087496" name="AutoShape 8"/>
            <p:cNvSpPr>
              <a:spLocks noChangeArrowheads="1"/>
            </p:cNvSpPr>
            <p:nvPr/>
          </p:nvSpPr>
          <p:spPr bwMode="auto">
            <a:xfrm>
              <a:off x="2268538" y="1916113"/>
              <a:ext cx="865187" cy="287337"/>
            </a:xfrm>
            <a:prstGeom prst="rightArrow">
              <a:avLst>
                <a:gd name="adj1" fmla="val 50000"/>
                <a:gd name="adj2" fmla="val 75276"/>
              </a:avLst>
            </a:prstGeom>
            <a:solidFill>
              <a:srgbClr val="FF99CC">
                <a:alpha val="50000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87497" name="AutoShape 9"/>
            <p:cNvSpPr>
              <a:spLocks noChangeArrowheads="1"/>
            </p:cNvSpPr>
            <p:nvPr/>
          </p:nvSpPr>
          <p:spPr bwMode="auto">
            <a:xfrm>
              <a:off x="2268538" y="2997200"/>
              <a:ext cx="865187" cy="287338"/>
            </a:xfrm>
            <a:prstGeom prst="rightArrow">
              <a:avLst>
                <a:gd name="adj1" fmla="val 50000"/>
                <a:gd name="adj2" fmla="val 75276"/>
              </a:avLst>
            </a:prstGeom>
            <a:solidFill>
              <a:srgbClr val="FF99CC">
                <a:alpha val="50000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87498" name="AutoShape 10"/>
            <p:cNvSpPr>
              <a:spLocks noChangeArrowheads="1"/>
            </p:cNvSpPr>
            <p:nvPr/>
          </p:nvSpPr>
          <p:spPr bwMode="auto">
            <a:xfrm>
              <a:off x="2268538" y="4076700"/>
              <a:ext cx="1081087" cy="287338"/>
            </a:xfrm>
            <a:prstGeom prst="rightArrow">
              <a:avLst>
                <a:gd name="adj1" fmla="val 50000"/>
                <a:gd name="adj2" fmla="val 94061"/>
              </a:avLst>
            </a:prstGeom>
            <a:solidFill>
              <a:srgbClr val="FF99CC">
                <a:alpha val="50000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87499" name="AutoShape 11"/>
            <p:cNvSpPr>
              <a:spLocks noChangeArrowheads="1"/>
            </p:cNvSpPr>
            <p:nvPr/>
          </p:nvSpPr>
          <p:spPr bwMode="auto">
            <a:xfrm>
              <a:off x="2139950" y="5157788"/>
              <a:ext cx="541338" cy="287337"/>
            </a:xfrm>
            <a:prstGeom prst="rightArrow">
              <a:avLst>
                <a:gd name="adj1" fmla="val 50000"/>
                <a:gd name="adj2" fmla="val 47100"/>
              </a:avLst>
            </a:prstGeom>
            <a:solidFill>
              <a:srgbClr val="FF99CC">
                <a:alpha val="50000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087500" name="AutoShape 12"/>
          <p:cNvSpPr>
            <a:spLocks noChangeArrowheads="1"/>
          </p:cNvSpPr>
          <p:nvPr/>
        </p:nvSpPr>
        <p:spPr bwMode="auto">
          <a:xfrm>
            <a:off x="7019925" y="1989138"/>
            <a:ext cx="1871663" cy="935037"/>
          </a:xfrm>
          <a:prstGeom prst="roundRect">
            <a:avLst>
              <a:gd name="adj" fmla="val 16667"/>
            </a:avLst>
          </a:prstGeom>
          <a:solidFill>
            <a:srgbClr val="FF99CC">
              <a:alpha val="3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de-DE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Laying</a:t>
            </a: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 </a:t>
            </a:r>
          </a:p>
          <a:p>
            <a:r>
              <a:rPr lang="de-DE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performance</a:t>
            </a:r>
            <a:endParaRPr lang="de-DE" sz="2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</a:endParaRPr>
          </a:p>
        </p:txBody>
      </p:sp>
      <p:sp>
        <p:nvSpPr>
          <p:cNvPr id="1087501" name="AutoShape 13"/>
          <p:cNvSpPr>
            <a:spLocks noChangeArrowheads="1"/>
          </p:cNvSpPr>
          <p:nvPr/>
        </p:nvSpPr>
        <p:spPr bwMode="auto">
          <a:xfrm>
            <a:off x="7019925" y="3141663"/>
            <a:ext cx="1871663" cy="628650"/>
          </a:xfrm>
          <a:prstGeom prst="roundRect">
            <a:avLst>
              <a:gd name="adj" fmla="val 16667"/>
            </a:avLst>
          </a:prstGeom>
          <a:solidFill>
            <a:srgbClr val="FF99CC">
              <a:alpha val="3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de-DE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Mortality</a:t>
            </a:r>
            <a:endParaRPr lang="de-DE" sz="20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</a:endParaRPr>
          </a:p>
        </p:txBody>
      </p:sp>
      <p:sp>
        <p:nvSpPr>
          <p:cNvPr id="1087502" name="AutoShape 14"/>
          <p:cNvSpPr>
            <a:spLocks noChangeArrowheads="1"/>
          </p:cNvSpPr>
          <p:nvPr/>
        </p:nvSpPr>
        <p:spPr bwMode="auto">
          <a:xfrm>
            <a:off x="7019925" y="4005263"/>
            <a:ext cx="1871663" cy="628650"/>
          </a:xfrm>
          <a:prstGeom prst="roundRect">
            <a:avLst>
              <a:gd name="adj" fmla="val 16667"/>
            </a:avLst>
          </a:prstGeom>
          <a:solidFill>
            <a:srgbClr val="FF99CC">
              <a:alpha val="3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Body weight</a:t>
            </a:r>
          </a:p>
        </p:txBody>
      </p:sp>
      <p:sp>
        <p:nvSpPr>
          <p:cNvPr id="1087503" name="AutoShape 15"/>
          <p:cNvSpPr>
            <a:spLocks noChangeArrowheads="1"/>
          </p:cNvSpPr>
          <p:nvPr/>
        </p:nvSpPr>
        <p:spPr bwMode="auto">
          <a:xfrm>
            <a:off x="6011863" y="1700213"/>
            <a:ext cx="792162" cy="3384550"/>
          </a:xfrm>
          <a:prstGeom prst="homePlate">
            <a:avLst>
              <a:gd name="adj" fmla="val 25000"/>
            </a:avLst>
          </a:prstGeom>
          <a:solidFill>
            <a:srgbClr val="FF99CC">
              <a:alpha val="5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7504" name="AutoShape 16"/>
          <p:cNvSpPr>
            <a:spLocks noChangeArrowheads="1"/>
          </p:cNvSpPr>
          <p:nvPr/>
        </p:nvSpPr>
        <p:spPr bwMode="auto">
          <a:xfrm>
            <a:off x="2411413" y="981075"/>
            <a:ext cx="4608512" cy="360363"/>
          </a:xfrm>
          <a:prstGeom prst="roundRect">
            <a:avLst>
              <a:gd name="adj" fmla="val 16667"/>
            </a:avLst>
          </a:prstGeom>
          <a:solidFill>
            <a:srgbClr val="FF99CC">
              <a:alpha val="3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WP0: </a:t>
            </a:r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Common</a:t>
            </a: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 cross sectional design</a:t>
            </a:r>
          </a:p>
        </p:txBody>
      </p:sp>
    </p:spTree>
    <p:extLst>
      <p:ext uri="{BB962C8B-B14F-4D97-AF65-F5344CB8AC3E}">
        <p14:creationId xmlns:p14="http://schemas.microsoft.com/office/powerpoint/2010/main" val="121451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87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87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8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87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7500" grpId="0" animBg="1"/>
      <p:bldP spid="1087501" grpId="0" animBg="1"/>
      <p:bldP spid="1087502" grpId="0" animBg="1"/>
      <p:bldP spid="10875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836712"/>
            <a:ext cx="5076057" cy="6021288"/>
          </a:xfrm>
          <a:solidFill>
            <a:schemeClr val="bg1"/>
          </a:solidFill>
          <a:ln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85000"/>
              </a:lnSpc>
              <a:spcBef>
                <a:spcPct val="40000"/>
              </a:spcBef>
              <a:buNone/>
            </a:pPr>
            <a:r>
              <a:rPr lang="de-DE" sz="2800" dirty="0" smtClean="0"/>
              <a:t>Epidemiological approach with cross sectional design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de-DE" dirty="0"/>
              <a:t>110 </a:t>
            </a:r>
            <a:r>
              <a:rPr lang="de-DE" dirty="0" err="1"/>
              <a:t>organic</a:t>
            </a:r>
            <a:r>
              <a:rPr lang="de-DE" dirty="0"/>
              <a:t>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flocks</a:t>
            </a:r>
            <a:endParaRPr lang="de-DE" dirty="0"/>
          </a:p>
          <a:p>
            <a:pPr lvl="1">
              <a:lnSpc>
                <a:spcPct val="85000"/>
              </a:lnSpc>
              <a:spcBef>
                <a:spcPct val="40000"/>
              </a:spcBef>
            </a:pPr>
            <a:r>
              <a:rPr lang="de-DE" dirty="0"/>
              <a:t>2 </a:t>
            </a:r>
            <a:r>
              <a:rPr lang="de-DE" dirty="0" err="1"/>
              <a:t>farm</a:t>
            </a:r>
            <a:r>
              <a:rPr lang="de-DE" dirty="0"/>
              <a:t> </a:t>
            </a:r>
            <a:r>
              <a:rPr lang="de-DE" dirty="0" err="1"/>
              <a:t>visits</a:t>
            </a:r>
            <a:r>
              <a:rPr lang="de-DE" dirty="0"/>
              <a:t> </a:t>
            </a:r>
          </a:p>
          <a:p>
            <a:pPr lvl="1">
              <a:lnSpc>
                <a:spcPct val="85000"/>
              </a:lnSpc>
              <a:spcBef>
                <a:spcPct val="40000"/>
              </a:spcBef>
            </a:pPr>
            <a:r>
              <a:rPr lang="de-DE" dirty="0" err="1"/>
              <a:t>slaughterhouse</a:t>
            </a:r>
            <a:r>
              <a:rPr lang="de-DE" dirty="0"/>
              <a:t> </a:t>
            </a:r>
            <a:r>
              <a:rPr lang="de-DE" dirty="0" err="1"/>
              <a:t>visits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55 </a:t>
            </a:r>
            <a:r>
              <a:rPr lang="de-DE" dirty="0" err="1"/>
              <a:t>flocks</a:t>
            </a:r>
            <a:endParaRPr lang="de-DE" dirty="0"/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de-DE" dirty="0" smtClean="0"/>
              <a:t>8 </a:t>
            </a:r>
            <a:r>
              <a:rPr lang="de-DE" dirty="0"/>
              <a:t>project partners in 8 </a:t>
            </a:r>
            <a:r>
              <a:rPr lang="de-DE" dirty="0" smtClean="0"/>
              <a:t>countries</a:t>
            </a:r>
          </a:p>
          <a:p>
            <a:pPr marL="457200" lvl="1" indent="0">
              <a:lnSpc>
                <a:spcPct val="85000"/>
              </a:lnSpc>
              <a:spcBef>
                <a:spcPct val="40000"/>
              </a:spcBef>
              <a:buNone/>
            </a:pPr>
            <a:r>
              <a:rPr lang="en-GB" sz="1800" dirty="0" smtClean="0"/>
              <a:t>University </a:t>
            </a:r>
            <a:r>
              <a:rPr lang="en-GB" sz="1800" dirty="0"/>
              <a:t>of Kassel, </a:t>
            </a:r>
            <a:r>
              <a:rPr lang="en-GB" sz="1800" dirty="0" smtClean="0"/>
              <a:t>Germany</a:t>
            </a:r>
          </a:p>
          <a:p>
            <a:pPr marL="457200" lvl="1" indent="0">
              <a:lnSpc>
                <a:spcPct val="85000"/>
              </a:lnSpc>
              <a:spcBef>
                <a:spcPct val="40000"/>
              </a:spcBef>
              <a:buNone/>
            </a:pPr>
            <a:r>
              <a:rPr lang="de-DE" sz="1800" dirty="0" err="1" smtClean="0"/>
              <a:t>Fondazione</a:t>
            </a:r>
            <a:r>
              <a:rPr lang="de-DE" sz="1800" dirty="0" smtClean="0"/>
              <a:t> </a:t>
            </a:r>
            <a:r>
              <a:rPr lang="de-DE" sz="1800" dirty="0"/>
              <a:t>CRPA Studi </a:t>
            </a:r>
            <a:r>
              <a:rPr lang="de-DE" sz="1800" dirty="0" err="1" smtClean="0"/>
              <a:t>Ricerche</a:t>
            </a:r>
            <a:r>
              <a:rPr lang="de-DE" sz="1800" dirty="0" smtClean="0"/>
              <a:t>, </a:t>
            </a:r>
            <a:r>
              <a:rPr lang="de-DE" sz="1800" dirty="0" err="1"/>
              <a:t>Italy</a:t>
            </a:r>
            <a:endParaRPr lang="de-DE" sz="1800" dirty="0"/>
          </a:p>
          <a:p>
            <a:pPr marL="457200" lvl="1" indent="0">
              <a:lnSpc>
                <a:spcPct val="85000"/>
              </a:lnSpc>
              <a:spcBef>
                <a:spcPct val="40000"/>
              </a:spcBef>
              <a:buNone/>
            </a:pPr>
            <a:r>
              <a:rPr lang="de-DE" sz="1800" dirty="0" err="1" smtClean="0"/>
              <a:t>Aarhus</a:t>
            </a:r>
            <a:r>
              <a:rPr lang="de-DE" sz="1800" dirty="0" smtClean="0"/>
              <a:t> </a:t>
            </a:r>
            <a:r>
              <a:rPr lang="de-DE" sz="1800" dirty="0"/>
              <a:t>University, </a:t>
            </a:r>
            <a:r>
              <a:rPr lang="de-DE" sz="1800" dirty="0" err="1"/>
              <a:t>Denmark</a:t>
            </a:r>
            <a:endParaRPr lang="de-DE" sz="1800" dirty="0"/>
          </a:p>
          <a:p>
            <a:pPr marL="457200" lvl="1" indent="0">
              <a:lnSpc>
                <a:spcPct val="85000"/>
              </a:lnSpc>
              <a:spcBef>
                <a:spcPct val="40000"/>
              </a:spcBef>
              <a:buNone/>
            </a:pPr>
            <a:r>
              <a:rPr lang="de-DE" sz="1800" dirty="0" smtClean="0"/>
              <a:t>ADAS </a:t>
            </a:r>
            <a:r>
              <a:rPr lang="de-DE" sz="1800" dirty="0"/>
              <a:t>UK Ltd., United </a:t>
            </a:r>
            <a:r>
              <a:rPr lang="de-DE" sz="1800" dirty="0" err="1"/>
              <a:t>Kingdom</a:t>
            </a:r>
            <a:endParaRPr lang="de-DE" sz="1800" dirty="0"/>
          </a:p>
          <a:p>
            <a:pPr marL="457200" lvl="1" indent="0">
              <a:lnSpc>
                <a:spcPct val="85000"/>
              </a:lnSpc>
              <a:spcBef>
                <a:spcPct val="40000"/>
              </a:spcBef>
              <a:buNone/>
            </a:pPr>
            <a:r>
              <a:rPr lang="de-DE" sz="1800" dirty="0" smtClean="0"/>
              <a:t>Louis </a:t>
            </a:r>
            <a:r>
              <a:rPr lang="de-DE" sz="1800" dirty="0"/>
              <a:t>Bolk Institute, The </a:t>
            </a:r>
            <a:r>
              <a:rPr lang="de-DE" sz="1800" dirty="0" err="1"/>
              <a:t>Netherlands</a:t>
            </a:r>
            <a:endParaRPr lang="de-DE" sz="1800" dirty="0"/>
          </a:p>
          <a:p>
            <a:pPr marL="457200" lvl="1" indent="0">
              <a:lnSpc>
                <a:spcPct val="85000"/>
              </a:lnSpc>
              <a:spcBef>
                <a:spcPct val="40000"/>
              </a:spcBef>
              <a:buNone/>
            </a:pPr>
            <a:r>
              <a:rPr lang="de-DE" sz="1800" dirty="0" smtClean="0"/>
              <a:t>University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Veterinary</a:t>
            </a:r>
            <a:r>
              <a:rPr lang="de-DE" sz="1800" dirty="0"/>
              <a:t> </a:t>
            </a:r>
            <a:r>
              <a:rPr lang="de-DE" sz="1800" dirty="0" err="1"/>
              <a:t>Medicine</a:t>
            </a:r>
            <a:r>
              <a:rPr lang="de-DE" sz="1800" dirty="0"/>
              <a:t> Vienna, Austria</a:t>
            </a:r>
          </a:p>
          <a:p>
            <a:pPr marL="457200" lvl="1" indent="0">
              <a:lnSpc>
                <a:spcPct val="85000"/>
              </a:lnSpc>
              <a:spcBef>
                <a:spcPct val="40000"/>
              </a:spcBef>
              <a:buNone/>
            </a:pPr>
            <a:r>
              <a:rPr lang="de-DE" sz="1800" dirty="0" err="1" smtClean="0"/>
              <a:t>Swedish</a:t>
            </a:r>
            <a:r>
              <a:rPr lang="de-DE" sz="1800" dirty="0" smtClean="0"/>
              <a:t> </a:t>
            </a:r>
            <a:r>
              <a:rPr lang="de-DE" sz="1800" dirty="0" err="1"/>
              <a:t>university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Agricultural</a:t>
            </a:r>
            <a:r>
              <a:rPr lang="de-DE" sz="1800" dirty="0"/>
              <a:t> </a:t>
            </a:r>
            <a:r>
              <a:rPr lang="de-DE" sz="1800" dirty="0" err="1"/>
              <a:t>Sciences</a:t>
            </a:r>
            <a:r>
              <a:rPr lang="de-DE" sz="1800" dirty="0"/>
              <a:t>, </a:t>
            </a:r>
            <a:r>
              <a:rPr lang="de-DE" sz="1800" dirty="0" err="1"/>
              <a:t>Sweden</a:t>
            </a:r>
            <a:endParaRPr lang="de-DE" sz="1800" dirty="0"/>
          </a:p>
          <a:p>
            <a:pPr marL="457200" lvl="1" indent="0">
              <a:lnSpc>
                <a:spcPct val="85000"/>
              </a:lnSpc>
              <a:spcBef>
                <a:spcPct val="40000"/>
              </a:spcBef>
              <a:buNone/>
            </a:pPr>
            <a:r>
              <a:rPr lang="de-DE" sz="1800" dirty="0" smtClean="0"/>
              <a:t>Institute </a:t>
            </a:r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Agricultural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Fisheries</a:t>
            </a:r>
            <a:r>
              <a:rPr lang="de-DE" sz="1800" dirty="0"/>
              <a:t> Research, </a:t>
            </a:r>
            <a:r>
              <a:rPr lang="de-DE" sz="1800" dirty="0" err="1"/>
              <a:t>Belgium</a:t>
            </a:r>
            <a:endParaRPr lang="de-DE" sz="1800" dirty="0"/>
          </a:p>
          <a:p>
            <a:pPr lvl="1">
              <a:lnSpc>
                <a:spcPct val="85000"/>
              </a:lnSpc>
              <a:spcBef>
                <a:spcPct val="40000"/>
              </a:spcBef>
            </a:pPr>
            <a:endParaRPr lang="de-DE" dirty="0"/>
          </a:p>
          <a:p>
            <a:pPr lvl="1">
              <a:lnSpc>
                <a:spcPct val="85000"/>
              </a:lnSpc>
              <a:spcBef>
                <a:spcPct val="40000"/>
              </a:spcBef>
            </a:pPr>
            <a:endParaRPr lang="de-DE" dirty="0" smtClean="0"/>
          </a:p>
          <a:p>
            <a:pPr marL="57150" indent="0">
              <a:lnSpc>
                <a:spcPct val="85000"/>
              </a:lnSpc>
              <a:spcBef>
                <a:spcPct val="40000"/>
              </a:spcBef>
              <a:buNone/>
            </a:pPr>
            <a:endParaRPr lang="de-DE" dirty="0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10842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dirty="0">
                <a:solidFill>
                  <a:srgbClr val="A4427A"/>
                </a:solidFill>
              </a:rPr>
              <a:t>HealthyHens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7" y="1268760"/>
            <a:ext cx="4074142" cy="439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09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83213"/>
            <a:ext cx="8363272" cy="5688632"/>
          </a:xfrm>
          <a:noFill/>
        </p:spPr>
        <p:txBody>
          <a:bodyPr/>
          <a:lstStyle/>
          <a:p>
            <a:pPr marL="0" indent="0">
              <a:buNone/>
            </a:pPr>
            <a:r>
              <a:rPr lang="de-DE" dirty="0" err="1" smtClean="0"/>
              <a:t>Results</a:t>
            </a:r>
            <a:r>
              <a:rPr lang="de-DE" dirty="0" smtClean="0"/>
              <a:t> so </a:t>
            </a:r>
            <a:r>
              <a:rPr lang="de-DE" dirty="0" err="1" smtClean="0"/>
              <a:t>far</a:t>
            </a:r>
            <a:r>
              <a:rPr lang="de-DE" dirty="0" smtClean="0"/>
              <a:t>:</a:t>
            </a:r>
          </a:p>
          <a:p>
            <a:r>
              <a:rPr lang="de-DE" dirty="0" smtClean="0"/>
              <a:t>Sample </a:t>
            </a:r>
            <a:r>
              <a:rPr lang="de-DE" dirty="0" err="1" smtClean="0"/>
              <a:t>covers</a:t>
            </a:r>
            <a:r>
              <a:rPr lang="de-DE" dirty="0" smtClean="0"/>
              <a:t> a </a:t>
            </a:r>
            <a:r>
              <a:rPr lang="de-DE" dirty="0" err="1" smtClean="0"/>
              <a:t>wide</a:t>
            </a:r>
            <a:r>
              <a:rPr lang="de-DE" dirty="0" smtClean="0"/>
              <a:t> </a:t>
            </a:r>
            <a:r>
              <a:rPr lang="de-DE" dirty="0" err="1" smtClean="0"/>
              <a:t>range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production</a:t>
            </a:r>
            <a:r>
              <a:rPr lang="de-DE" dirty="0" smtClean="0"/>
              <a:t> </a:t>
            </a:r>
            <a:r>
              <a:rPr lang="de-DE" dirty="0" err="1" smtClean="0"/>
              <a:t>conditions</a:t>
            </a:r>
            <a:endParaRPr lang="de-DE" dirty="0" smtClean="0"/>
          </a:p>
          <a:p>
            <a:pPr lvl="1"/>
            <a:r>
              <a:rPr lang="de-DE" dirty="0" smtClean="0"/>
              <a:t>e.g. </a:t>
            </a:r>
            <a:r>
              <a:rPr lang="de-DE" dirty="0" err="1" smtClean="0"/>
              <a:t>covered</a:t>
            </a:r>
            <a:r>
              <a:rPr lang="de-DE" dirty="0" smtClean="0"/>
              <a:t> </a:t>
            </a:r>
            <a:r>
              <a:rPr lang="de-DE" dirty="0" err="1" smtClean="0"/>
              <a:t>verandas</a:t>
            </a:r>
            <a:r>
              <a:rPr lang="de-DE" dirty="0" smtClean="0"/>
              <a:t>, </a:t>
            </a:r>
            <a:r>
              <a:rPr lang="de-DE" dirty="0" err="1" smtClean="0"/>
              <a:t>single</a:t>
            </a:r>
            <a:r>
              <a:rPr lang="de-DE" dirty="0" smtClean="0"/>
              <a:t>/</a:t>
            </a:r>
            <a:r>
              <a:rPr lang="de-DE" dirty="0" err="1" smtClean="0"/>
              <a:t>multi</a:t>
            </a:r>
            <a:r>
              <a:rPr lang="de-DE" dirty="0" smtClean="0"/>
              <a:t> </a:t>
            </a:r>
            <a:r>
              <a:rPr lang="de-DE" dirty="0" err="1" smtClean="0"/>
              <a:t>tier</a:t>
            </a:r>
            <a:r>
              <a:rPr lang="de-DE" dirty="0" smtClean="0"/>
              <a:t>, </a:t>
            </a:r>
            <a:r>
              <a:rPr lang="de-DE" dirty="0" err="1" smtClean="0"/>
              <a:t>range</a:t>
            </a:r>
            <a:r>
              <a:rPr lang="de-DE" dirty="0" smtClean="0"/>
              <a:t> </a:t>
            </a:r>
            <a:r>
              <a:rPr lang="de-DE" dirty="0" err="1" smtClean="0"/>
              <a:t>rotation</a:t>
            </a:r>
            <a:endParaRPr lang="de-DE" dirty="0" smtClean="0"/>
          </a:p>
          <a:p>
            <a:r>
              <a:rPr lang="de-DE" dirty="0" smtClean="0"/>
              <a:t>Most </a:t>
            </a:r>
            <a:r>
              <a:rPr lang="de-DE" dirty="0" err="1" smtClean="0"/>
              <a:t>outcomes</a:t>
            </a:r>
            <a:r>
              <a:rPr lang="de-DE" dirty="0" smtClean="0"/>
              <a:t> </a:t>
            </a:r>
            <a:r>
              <a:rPr lang="de-DE" dirty="0" err="1" smtClean="0"/>
              <a:t>show</a:t>
            </a:r>
            <a:r>
              <a:rPr lang="de-DE" dirty="0" smtClean="0"/>
              <a:t> a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distribution</a:t>
            </a:r>
            <a:endParaRPr lang="de-DE" dirty="0" smtClean="0"/>
          </a:p>
          <a:p>
            <a:pPr lvl="1"/>
            <a:r>
              <a:rPr lang="de-DE" dirty="0" err="1" smtClean="0"/>
              <a:t>Infection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A. galli </a:t>
            </a:r>
            <a:r>
              <a:rPr lang="de-DE" dirty="0" err="1" smtClean="0"/>
              <a:t>and</a:t>
            </a:r>
            <a:r>
              <a:rPr lang="de-DE" dirty="0" smtClean="0"/>
              <a:t> Heterakis: </a:t>
            </a:r>
            <a:r>
              <a:rPr lang="en-GB" dirty="0" smtClean="0"/>
              <a:t>61 % of flocks </a:t>
            </a:r>
            <a:r>
              <a:rPr lang="en-GB" sz="1600" dirty="0"/>
              <a:t>at the </a:t>
            </a:r>
            <a:r>
              <a:rPr lang="en-GB" sz="1600" dirty="0" smtClean="0"/>
              <a:t>end of lay </a:t>
            </a:r>
          </a:p>
          <a:p>
            <a:pPr lvl="1"/>
            <a:r>
              <a:rPr lang="de-DE" dirty="0" err="1" smtClean="0"/>
              <a:t>Feather</a:t>
            </a:r>
            <a:r>
              <a:rPr lang="de-DE" dirty="0" smtClean="0"/>
              <a:t> </a:t>
            </a:r>
            <a:r>
              <a:rPr lang="de-DE" dirty="0" err="1" smtClean="0"/>
              <a:t>pecking</a:t>
            </a:r>
            <a:r>
              <a:rPr lang="de-DE" dirty="0" smtClean="0"/>
              <a:t>: </a:t>
            </a:r>
            <a:r>
              <a:rPr lang="en-GB" dirty="0"/>
              <a:t>0 to 100 </a:t>
            </a:r>
            <a:r>
              <a:rPr lang="en-GB" dirty="0" smtClean="0"/>
              <a:t>%</a:t>
            </a:r>
          </a:p>
          <a:p>
            <a:pPr lvl="1"/>
            <a:r>
              <a:rPr lang="de-DE" dirty="0" smtClean="0"/>
              <a:t>(</a:t>
            </a:r>
            <a:r>
              <a:rPr lang="de-DE" dirty="0" err="1"/>
              <a:t>P</a:t>
            </a:r>
            <a:r>
              <a:rPr lang="de-DE" dirty="0" err="1" smtClean="0"/>
              <a:t>ecking</a:t>
            </a:r>
            <a:r>
              <a:rPr lang="de-DE" dirty="0" smtClean="0"/>
              <a:t>) </a:t>
            </a:r>
            <a:r>
              <a:rPr lang="de-DE" dirty="0" err="1" smtClean="0"/>
              <a:t>wounds</a:t>
            </a:r>
            <a:r>
              <a:rPr lang="de-DE" dirty="0" smtClean="0"/>
              <a:t>: </a:t>
            </a:r>
            <a:r>
              <a:rPr lang="en-GB" dirty="0"/>
              <a:t>0 to 96 </a:t>
            </a:r>
            <a:r>
              <a:rPr lang="en-GB" dirty="0" smtClean="0"/>
              <a:t>%</a:t>
            </a:r>
          </a:p>
          <a:p>
            <a:pPr lvl="1"/>
            <a:r>
              <a:rPr lang="de-DE" dirty="0" err="1" smtClean="0"/>
              <a:t>Keel</a:t>
            </a:r>
            <a:r>
              <a:rPr lang="de-DE" dirty="0" smtClean="0"/>
              <a:t> </a:t>
            </a:r>
            <a:r>
              <a:rPr lang="de-DE" dirty="0" err="1" smtClean="0"/>
              <a:t>bone</a:t>
            </a:r>
            <a:r>
              <a:rPr lang="de-DE" dirty="0" smtClean="0"/>
              <a:t> </a:t>
            </a:r>
            <a:r>
              <a:rPr lang="de-DE" dirty="0" err="1" smtClean="0"/>
              <a:t>fractures</a:t>
            </a:r>
            <a:r>
              <a:rPr lang="de-DE" dirty="0" smtClean="0"/>
              <a:t>: </a:t>
            </a:r>
            <a:r>
              <a:rPr lang="en-GB" dirty="0"/>
              <a:t>0 to 88 </a:t>
            </a:r>
            <a:r>
              <a:rPr lang="en-GB" dirty="0" smtClean="0"/>
              <a:t>% (mean 28 %)</a:t>
            </a:r>
          </a:p>
          <a:p>
            <a:pPr lvl="1"/>
            <a:r>
              <a:rPr lang="en-GB" dirty="0" smtClean="0"/>
              <a:t>Keel bone deviations: 0 </a:t>
            </a:r>
            <a:r>
              <a:rPr lang="en-GB" dirty="0"/>
              <a:t>to 84 % (mean 31 %)</a:t>
            </a:r>
            <a:endParaRPr lang="de-DE" dirty="0" smtClean="0"/>
          </a:p>
          <a:p>
            <a:r>
              <a:rPr lang="de-DE" dirty="0" smtClean="0"/>
              <a:t>A </a:t>
            </a:r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outcomes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low</a:t>
            </a:r>
            <a:r>
              <a:rPr lang="de-DE" dirty="0" smtClean="0"/>
              <a:t> prevalence</a:t>
            </a:r>
          </a:p>
          <a:p>
            <a:pPr lvl="1"/>
            <a:r>
              <a:rPr lang="de-DE" dirty="0" err="1" smtClean="0"/>
              <a:t>Haematomas</a:t>
            </a:r>
            <a:r>
              <a:rPr lang="de-DE" dirty="0" smtClean="0"/>
              <a:t> at </a:t>
            </a:r>
            <a:r>
              <a:rPr lang="de-DE" dirty="0" err="1" smtClean="0"/>
              <a:t>keel</a:t>
            </a:r>
            <a:r>
              <a:rPr lang="de-DE" dirty="0" smtClean="0"/>
              <a:t> </a:t>
            </a:r>
            <a:r>
              <a:rPr lang="de-DE" dirty="0" err="1" smtClean="0"/>
              <a:t>bone</a:t>
            </a:r>
            <a:endParaRPr lang="de-DE" dirty="0" smtClean="0"/>
          </a:p>
          <a:p>
            <a:pPr lvl="1"/>
            <a:r>
              <a:rPr lang="de-DE" dirty="0" err="1" smtClean="0"/>
              <a:t>worms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A. galli </a:t>
            </a:r>
            <a:r>
              <a:rPr lang="de-DE" dirty="0" err="1" smtClean="0"/>
              <a:t>and</a:t>
            </a:r>
            <a:r>
              <a:rPr lang="de-DE" dirty="0" smtClean="0"/>
              <a:t> Heterakis (but </a:t>
            </a:r>
            <a:r>
              <a:rPr lang="de-DE" dirty="0" err="1" smtClean="0"/>
              <a:t>worm</a:t>
            </a:r>
            <a:r>
              <a:rPr lang="de-DE" dirty="0" smtClean="0"/>
              <a:t> </a:t>
            </a:r>
            <a:r>
              <a:rPr lang="de-DE" dirty="0" err="1"/>
              <a:t>infection</a:t>
            </a:r>
            <a:r>
              <a:rPr lang="de-DE" dirty="0"/>
              <a:t> in </a:t>
            </a:r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follows</a:t>
            </a:r>
            <a:r>
              <a:rPr lang="de-DE" dirty="0" smtClean="0"/>
              <a:t> A. galli </a:t>
            </a:r>
            <a:r>
              <a:rPr lang="de-DE" dirty="0" err="1" smtClean="0"/>
              <a:t>and</a:t>
            </a:r>
            <a:r>
              <a:rPr lang="de-DE" dirty="0" smtClean="0"/>
              <a:t> Heterakis </a:t>
            </a:r>
            <a:r>
              <a:rPr lang="de-DE" dirty="0" err="1" smtClean="0"/>
              <a:t>infection</a:t>
            </a:r>
            <a:r>
              <a:rPr lang="de-DE" dirty="0" smtClean="0"/>
              <a:t> </a:t>
            </a:r>
            <a:r>
              <a:rPr lang="de-DE" dirty="0" err="1" smtClean="0"/>
              <a:t>pattern</a:t>
            </a:r>
            <a:r>
              <a:rPr lang="de-DE" dirty="0" smtClean="0"/>
              <a:t>)</a:t>
            </a:r>
            <a:endParaRPr lang="de-DE" dirty="0"/>
          </a:p>
          <a:p>
            <a:pPr lvl="1"/>
            <a:endParaRPr lang="de-DE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333375"/>
            <a:ext cx="8229600" cy="54213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kern="0" smtClean="0">
                <a:solidFill>
                  <a:srgbClr val="A4427A"/>
                </a:solidFill>
              </a:rPr>
              <a:t>HealthyHens</a:t>
            </a:r>
            <a:endParaRPr lang="de-DE" kern="0" dirty="0">
              <a:solidFill>
                <a:srgbClr val="A442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629194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CC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CC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solidFill>
          <a:schemeClr val="bg1">
            <a:alpha val="0"/>
          </a:scheme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algn="ctr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>
          <a:spcBef>
            <a:spcPct val="50000"/>
          </a:spcBef>
          <a:defRPr sz="2000" b="1" dirty="0">
            <a:solidFill>
              <a:srgbClr val="FF0000"/>
            </a:solidFill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Bildschirmpräsentation (4:3)</PresentationFormat>
  <Paragraphs>52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Standarddesign</vt:lpstr>
      <vt:lpstr>HealthyHens</vt:lpstr>
      <vt:lpstr>HealthyHens</vt:lpstr>
      <vt:lpstr>PowerPoint-Präsentation</vt:lpstr>
    </vt:vector>
  </TitlesOfParts>
  <Company>GhK Witzenhausen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Heutige Haltungssysteme für Milchkühe  zwischen den Anforderungen an  Tiergerechtheit, Umweltverträglichkeit und Wirtschaftlichkeit</dc:title>
  <dc:creator>Gerriet Trei</dc:creator>
  <cp:lastModifiedBy>brennink</cp:lastModifiedBy>
  <cp:revision>625</cp:revision>
  <cp:lastPrinted>2014-09-30T11:44:25Z</cp:lastPrinted>
  <dcterms:created xsi:type="dcterms:W3CDTF">2002-02-07T07:03:06Z</dcterms:created>
  <dcterms:modified xsi:type="dcterms:W3CDTF">2014-10-09T13:46:54Z</dcterms:modified>
</cp:coreProperties>
</file>